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5" r:id="rId7"/>
    <p:sldId id="263" r:id="rId8"/>
    <p:sldId id="264" r:id="rId9"/>
    <p:sldId id="262"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461051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380A85-88B8-4469-81AD-248C56AF0FA2}" type="datetimeFigureOut">
              <a:rPr lang="en-IN" smtClean="0"/>
              <a:t>20-04-2022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831029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271293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21380A85-88B8-4469-81AD-248C56AF0FA2}" type="datetimeFigureOut">
              <a:rPr lang="en-IN" smtClean="0"/>
              <a:t>20-04-2022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63742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4174360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7138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311220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380A85-88B8-4469-81AD-248C56AF0FA2}" type="datetimeFigureOut">
              <a:rPr lang="en-IN" smtClean="0"/>
              <a:t>20-04-2022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15051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380A85-88B8-4469-81AD-248C56AF0FA2}" type="datetimeFigureOut">
              <a:rPr lang="en-IN" smtClean="0"/>
              <a:t>20-04-2022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496161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380A85-88B8-4469-81AD-248C56AF0FA2}" type="datetimeFigureOut">
              <a:rPr lang="en-IN" smtClean="0"/>
              <a:t>20-04-2022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266426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380A85-88B8-4469-81AD-248C56AF0FA2}" type="datetimeFigureOut">
              <a:rPr lang="en-IN" smtClean="0"/>
              <a:t>20-04-2022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180279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80A85-88B8-4469-81AD-248C56AF0FA2}" type="datetimeFigureOut">
              <a:rPr lang="en-IN" smtClean="0"/>
              <a:t>20-04-2022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3541972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380A85-88B8-4469-81AD-248C56AF0FA2}" type="datetimeFigureOut">
              <a:rPr lang="en-IN" smtClean="0"/>
              <a:t>20-04-2022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225444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21380A85-88B8-4469-81AD-248C56AF0FA2}" type="datetimeFigureOut">
              <a:rPr lang="en-IN" smtClean="0"/>
              <a:t>20-04-2022</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D96F836A-C673-48C4-B083-70E89870FA85}" type="slidenum">
              <a:rPr lang="en-IN" smtClean="0"/>
              <a:t>‹#›</a:t>
            </a:fld>
            <a:endParaRPr lang="en-IN"/>
          </a:p>
        </p:txBody>
      </p:sp>
    </p:spTree>
    <p:extLst>
      <p:ext uri="{BB962C8B-B14F-4D97-AF65-F5344CB8AC3E}">
        <p14:creationId xmlns:p14="http://schemas.microsoft.com/office/powerpoint/2010/main" val="642223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1380A85-88B8-4469-81AD-248C56AF0FA2}" type="datetimeFigureOut">
              <a:rPr lang="en-IN" smtClean="0"/>
              <a:t>20-04-2022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96F836A-C673-48C4-B083-70E89870FA85}" type="slidenum">
              <a:rPr lang="en-IN" smtClean="0"/>
              <a:t>‹#›</a:t>
            </a:fld>
            <a:endParaRPr lang="en-IN"/>
          </a:p>
        </p:txBody>
      </p:sp>
    </p:spTree>
    <p:extLst>
      <p:ext uri="{BB962C8B-B14F-4D97-AF65-F5344CB8AC3E}">
        <p14:creationId xmlns:p14="http://schemas.microsoft.com/office/powerpoint/2010/main" val="22475317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7B4F3-F52F-4E06-BE91-4780FDF36DA4}"/>
              </a:ext>
            </a:extLst>
          </p:cNvPr>
          <p:cNvSpPr>
            <a:spLocks noGrp="1"/>
          </p:cNvSpPr>
          <p:nvPr>
            <p:ph type="ctrTitle"/>
          </p:nvPr>
        </p:nvSpPr>
        <p:spPr>
          <a:xfrm>
            <a:off x="532660" y="366945"/>
            <a:ext cx="11194742" cy="910205"/>
          </a:xfrm>
        </p:spPr>
        <p:txBody>
          <a:bodyPr/>
          <a:lstStyle/>
          <a:p>
            <a:r>
              <a:rPr lang="en-IN" sz="2800" b="0" dirty="0">
                <a:solidFill>
                  <a:srgbClr val="212121"/>
                </a:solidFill>
                <a:effectLst/>
                <a:ea typeface="Calibri" panose="020F0502020204030204" pitchFamily="34" charset="0"/>
                <a:cs typeface="Times New Roman" panose="02020603050405020304" pitchFamily="18" charset="0"/>
              </a:rPr>
              <a:t>Deep Dive of Housing in India (Exploratory Data Analysis and Modelling)</a:t>
            </a:r>
            <a:endParaRPr lang="en-IN" sz="2800" b="0" dirty="0"/>
          </a:p>
        </p:txBody>
      </p:sp>
      <p:sp>
        <p:nvSpPr>
          <p:cNvPr id="3" name="Subtitle 2">
            <a:extLst>
              <a:ext uri="{FF2B5EF4-FFF2-40B4-BE49-F238E27FC236}">
                <a16:creationId xmlns:a16="http://schemas.microsoft.com/office/drawing/2014/main" id="{D00238DA-4D34-4A8D-970B-749A2DA0916C}"/>
              </a:ext>
            </a:extLst>
          </p:cNvPr>
          <p:cNvSpPr>
            <a:spLocks noGrp="1"/>
          </p:cNvSpPr>
          <p:nvPr>
            <p:ph type="subTitle" idx="1"/>
          </p:nvPr>
        </p:nvSpPr>
        <p:spPr>
          <a:xfrm>
            <a:off x="532660" y="5247468"/>
            <a:ext cx="8267477" cy="859163"/>
          </a:xfrm>
        </p:spPr>
        <p:txBody>
          <a:bodyPr>
            <a:normAutofit/>
          </a:bodyPr>
          <a:lstStyle/>
          <a:p>
            <a:r>
              <a:rPr lang="en-US" sz="1600" b="1" dirty="0">
                <a:latin typeface="Arial" panose="020B0604020202020204" pitchFamily="34" charset="0"/>
                <a:cs typeface="Arial" panose="020B0604020202020204" pitchFamily="34" charset="0"/>
              </a:rPr>
              <a:t>Submitted by </a:t>
            </a:r>
          </a:p>
          <a:p>
            <a:r>
              <a:rPr lang="en-US" sz="1600" b="1" dirty="0">
                <a:effectLst/>
                <a:latin typeface="Arial" panose="020B0604020202020204" pitchFamily="34" charset="0"/>
                <a:ea typeface="Calibri" panose="020F0502020204030204" pitchFamily="34" charset="0"/>
                <a:cs typeface="Arial" panose="020B0604020202020204" pitchFamily="34" charset="0"/>
              </a:rPr>
              <a:t>Team </a:t>
            </a:r>
            <a:r>
              <a:rPr lang="en-US" sz="1600" b="1" dirty="0" err="1">
                <a:effectLst/>
                <a:latin typeface="Arial" panose="020B0604020202020204" pitchFamily="34" charset="0"/>
                <a:ea typeface="Calibri" panose="020F0502020204030204" pitchFamily="34" charset="0"/>
                <a:cs typeface="Arial" panose="020B0604020202020204" pitchFamily="34" charset="0"/>
              </a:rPr>
              <a:t>Moonknight</a:t>
            </a:r>
            <a:r>
              <a:rPr lang="en-US" sz="1600" b="1"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Abhineet</a:t>
            </a:r>
            <a:r>
              <a:rPr lang="en-US" sz="1600" dirty="0">
                <a:effectLst/>
                <a:latin typeface="Arial" panose="020B0604020202020204" pitchFamily="34" charset="0"/>
                <a:ea typeface="Calibri" panose="020F0502020204030204" pitchFamily="34" charset="0"/>
                <a:cs typeface="Arial" panose="020B0604020202020204" pitchFamily="34" charset="0"/>
              </a:rPr>
              <a:t> Sharma, Adarsh Roy, </a:t>
            </a:r>
            <a:r>
              <a:rPr lang="en-IN" sz="1600" dirty="0" err="1">
                <a:effectLst/>
                <a:latin typeface="Arial" panose="020B0604020202020204" pitchFamily="34" charset="0"/>
                <a:ea typeface="Calibri" panose="020F0502020204030204" pitchFamily="34" charset="0"/>
                <a:cs typeface="Arial" panose="020B0604020202020204" pitchFamily="34" charset="0"/>
              </a:rPr>
              <a:t>Lokadithya</a:t>
            </a:r>
            <a:r>
              <a:rPr lang="en-IN" sz="1600" dirty="0">
                <a:effectLst/>
                <a:latin typeface="Arial" panose="020B0604020202020204" pitchFamily="34" charset="0"/>
                <a:ea typeface="Calibri" panose="020F0502020204030204" pitchFamily="34" charset="0"/>
                <a:cs typeface="Arial" panose="020B0604020202020204" pitchFamily="34" charset="0"/>
              </a:rPr>
              <a:t> Reddy, Raghav </a:t>
            </a:r>
            <a:r>
              <a:rPr lang="en-IN" sz="1600" dirty="0" err="1">
                <a:effectLst/>
                <a:latin typeface="Arial" panose="020B0604020202020204" pitchFamily="34" charset="0"/>
                <a:ea typeface="Calibri" panose="020F0502020204030204" pitchFamily="34" charset="0"/>
                <a:cs typeface="Arial" panose="020B0604020202020204" pitchFamily="34" charset="0"/>
              </a:rPr>
              <a:t>Sahni</a:t>
            </a:r>
            <a:endParaRPr lang="en-IN" sz="1600" dirty="0">
              <a:effectLst/>
              <a:latin typeface="Arial" panose="020B0604020202020204" pitchFamily="34" charset="0"/>
              <a:ea typeface="Calibri" panose="020F050202020403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C7545CB-43CB-477C-8106-8C8F1209CEA0}"/>
              </a:ext>
            </a:extLst>
          </p:cNvPr>
          <p:cNvPicPr>
            <a:picLocks noChangeAspect="1"/>
          </p:cNvPicPr>
          <p:nvPr/>
        </p:nvPicPr>
        <p:blipFill>
          <a:blip r:embed="rId2"/>
          <a:stretch>
            <a:fillRect/>
          </a:stretch>
        </p:blipFill>
        <p:spPr>
          <a:xfrm>
            <a:off x="654581" y="1412999"/>
            <a:ext cx="5441419" cy="3400887"/>
          </a:xfrm>
          <a:prstGeom prst="rect">
            <a:avLst/>
          </a:prstGeom>
        </p:spPr>
      </p:pic>
      <p:sp>
        <p:nvSpPr>
          <p:cNvPr id="6" name="TextBox 5">
            <a:extLst>
              <a:ext uri="{FF2B5EF4-FFF2-40B4-BE49-F238E27FC236}">
                <a16:creationId xmlns:a16="http://schemas.microsoft.com/office/drawing/2014/main" id="{7C5EFCA5-0A76-4509-BD49-D379ED6E343B}"/>
              </a:ext>
            </a:extLst>
          </p:cNvPr>
          <p:cNvSpPr txBox="1"/>
          <p:nvPr/>
        </p:nvSpPr>
        <p:spPr>
          <a:xfrm>
            <a:off x="6096001" y="1277150"/>
            <a:ext cx="5294050" cy="3970318"/>
          </a:xfrm>
          <a:prstGeom prst="rect">
            <a:avLst/>
          </a:prstGeom>
          <a:noFill/>
        </p:spPr>
        <p:txBody>
          <a:bodyPr wrap="square">
            <a:spAutoFit/>
          </a:bodyPr>
          <a:lstStyle/>
          <a:p>
            <a:r>
              <a:rPr lang="en-US" sz="1200" b="1" dirty="0">
                <a:solidFill>
                  <a:schemeClr val="bg2"/>
                </a:solidFill>
              </a:rPr>
              <a:t>Part A - Comprehensive Analysis of India Housing Census Data 2011</a:t>
            </a:r>
          </a:p>
          <a:p>
            <a:endParaRPr lang="en-US" sz="1200" dirty="0"/>
          </a:p>
          <a:p>
            <a:r>
              <a:rPr lang="en-US" sz="1200" dirty="0"/>
              <a:t>The objective of Part A is for you to perform the following:</a:t>
            </a:r>
          </a:p>
          <a:p>
            <a:r>
              <a:rPr lang="en-US" sz="1200" dirty="0"/>
              <a:t>EDA &amp; Visualization Dashboard of the variables provided</a:t>
            </a:r>
          </a:p>
          <a:p>
            <a:endParaRPr lang="en-US" sz="1200" dirty="0"/>
          </a:p>
          <a:p>
            <a:pPr algn="l"/>
            <a:r>
              <a:rPr lang="en-US" sz="1200" b="1" i="0" dirty="0">
                <a:solidFill>
                  <a:srgbClr val="222222"/>
                </a:solidFill>
                <a:effectLst/>
              </a:rPr>
              <a:t>Part B - Housing Price Prediction from Metropolitan Indian Cities</a:t>
            </a:r>
            <a:endParaRPr lang="en-US" sz="1200" b="0" i="0" dirty="0">
              <a:solidFill>
                <a:srgbClr val="222222"/>
              </a:solidFill>
              <a:effectLst/>
            </a:endParaRPr>
          </a:p>
          <a:p>
            <a:pPr algn="just"/>
            <a:r>
              <a:rPr lang="en-US" sz="1200" b="0" i="0" dirty="0">
                <a:effectLst/>
              </a:rPr>
              <a:t>The objective of Part B is for you to perform the following:</a:t>
            </a:r>
          </a:p>
          <a:p>
            <a:pPr algn="just">
              <a:buFont typeface="Arial" panose="020B0604020202020204" pitchFamily="34" charset="0"/>
              <a:buChar char="•"/>
            </a:pPr>
            <a:r>
              <a:rPr lang="en-US" sz="1200" b="0" i="0" dirty="0">
                <a:effectLst/>
              </a:rPr>
              <a:t>Construct and compare at least 3 models to predict the pricing of houses from Metropolitan Indian Cities</a:t>
            </a:r>
          </a:p>
          <a:p>
            <a:pPr algn="just">
              <a:buFont typeface="Arial" panose="020B0604020202020204" pitchFamily="34" charset="0"/>
              <a:buChar char="•"/>
            </a:pPr>
            <a:endParaRPr lang="en-US" sz="1200" b="0" i="0" dirty="0">
              <a:effectLst/>
            </a:endParaRPr>
          </a:p>
          <a:p>
            <a:pPr algn="just">
              <a:buFont typeface="Arial" panose="020B0604020202020204" pitchFamily="34" charset="0"/>
              <a:buChar char="•"/>
            </a:pPr>
            <a:r>
              <a:rPr lang="en-US" sz="1200" b="0" i="0" dirty="0">
                <a:effectLst/>
              </a:rPr>
              <a:t>Perform feature reengineering to increase the accuracy of your models. Some features to add would be House Quality Living Index (Refer to the Appendix below) by using the Census dataset or other features using the comprehensive Census dataset provided. </a:t>
            </a:r>
          </a:p>
          <a:p>
            <a:pPr algn="just">
              <a:buFont typeface="Arial" panose="020B0604020202020204" pitchFamily="34" charset="0"/>
              <a:buChar char="•"/>
            </a:pPr>
            <a:endParaRPr lang="en-US" sz="1200" b="0" i="0" dirty="0">
              <a:effectLst/>
            </a:endParaRPr>
          </a:p>
          <a:p>
            <a:pPr algn="just"/>
            <a:r>
              <a:rPr lang="en-US" sz="1200" b="0" i="0" dirty="0">
                <a:effectLst/>
              </a:rPr>
              <a:t>This dataset comprises data that was scraped. It includes:</a:t>
            </a:r>
          </a:p>
          <a:p>
            <a:pPr algn="just">
              <a:buFont typeface="Arial" panose="020B0604020202020204" pitchFamily="34" charset="0"/>
              <a:buChar char="•"/>
            </a:pPr>
            <a:r>
              <a:rPr lang="en-US" sz="1200" b="0" i="0" dirty="0">
                <a:effectLst/>
              </a:rPr>
              <a:t>collection of prices of new and resale houses located in the metropolitan areas of India</a:t>
            </a:r>
          </a:p>
          <a:p>
            <a:pPr algn="just">
              <a:buFont typeface="Arial" panose="020B0604020202020204" pitchFamily="34" charset="0"/>
              <a:buChar char="•"/>
            </a:pPr>
            <a:r>
              <a:rPr lang="en-US" sz="1200" b="0" i="0" dirty="0">
                <a:effectLst/>
              </a:rPr>
              <a:t>the amenities provided for each house</a:t>
            </a:r>
          </a:p>
          <a:p>
            <a:br>
              <a:rPr lang="en-US" sz="1200" b="0" i="0" dirty="0">
                <a:solidFill>
                  <a:srgbClr val="222222"/>
                </a:solidFill>
                <a:effectLst/>
              </a:rPr>
            </a:br>
            <a:endParaRPr lang="en-US" sz="1200" dirty="0"/>
          </a:p>
        </p:txBody>
      </p:sp>
    </p:spTree>
    <p:extLst>
      <p:ext uri="{BB962C8B-B14F-4D97-AF65-F5344CB8AC3E}">
        <p14:creationId xmlns:p14="http://schemas.microsoft.com/office/powerpoint/2010/main" val="2255791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533B-99E1-44B9-99D9-6921E652346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8CEB02F-4D4D-40CE-9AA6-CBB0F600B218}"/>
              </a:ext>
            </a:extLst>
          </p:cNvPr>
          <p:cNvSpPr>
            <a:spLocks noGrp="1"/>
          </p:cNvSpPr>
          <p:nvPr>
            <p:ph idx="1"/>
          </p:nvPr>
        </p:nvSpPr>
        <p:spPr>
          <a:xfrm>
            <a:off x="705270" y="2222287"/>
            <a:ext cx="10554574" cy="1497457"/>
          </a:xfrm>
        </p:spPr>
        <p:txBody>
          <a:bodyPr/>
          <a:lstStyle/>
          <a:p>
            <a:r>
              <a:rPr lang="en-US" dirty="0"/>
              <a:t>The best performing Model was the Gradient Boosting Regressor with the R2 score of 85.83 </a:t>
            </a:r>
          </a:p>
          <a:p>
            <a:r>
              <a:rPr lang="en-US" dirty="0"/>
              <a:t>The worst performing Model was the Bagging Regressor with the R2 score of 18.71</a:t>
            </a:r>
            <a:endParaRPr lang="en-IN" dirty="0"/>
          </a:p>
        </p:txBody>
      </p:sp>
      <p:pic>
        <p:nvPicPr>
          <p:cNvPr id="5" name="Picture 4">
            <a:extLst>
              <a:ext uri="{FF2B5EF4-FFF2-40B4-BE49-F238E27FC236}">
                <a16:creationId xmlns:a16="http://schemas.microsoft.com/office/drawing/2014/main" id="{E5E913EC-D7ED-4236-8F08-E83E46A1D92B}"/>
              </a:ext>
            </a:extLst>
          </p:cNvPr>
          <p:cNvPicPr>
            <a:picLocks noChangeAspect="1"/>
          </p:cNvPicPr>
          <p:nvPr/>
        </p:nvPicPr>
        <p:blipFill rotWithShape="1">
          <a:blip r:embed="rId2"/>
          <a:srcRect t="24079" b="26213"/>
          <a:stretch/>
        </p:blipFill>
        <p:spPr>
          <a:xfrm>
            <a:off x="1064328" y="3719744"/>
            <a:ext cx="9836458" cy="2750389"/>
          </a:xfrm>
          <a:prstGeom prst="rect">
            <a:avLst/>
          </a:prstGeom>
        </p:spPr>
      </p:pic>
    </p:spTree>
    <p:extLst>
      <p:ext uri="{BB962C8B-B14F-4D97-AF65-F5344CB8AC3E}">
        <p14:creationId xmlns:p14="http://schemas.microsoft.com/office/powerpoint/2010/main" val="3194501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C485F-6DF3-4000-B8B7-0228181CE5BC}"/>
              </a:ext>
            </a:extLst>
          </p:cNvPr>
          <p:cNvSpPr>
            <a:spLocks noGrp="1"/>
          </p:cNvSpPr>
          <p:nvPr>
            <p:ph type="title"/>
          </p:nvPr>
        </p:nvSpPr>
        <p:spPr/>
        <p:txBody>
          <a:bodyPr/>
          <a:lstStyle/>
          <a:p>
            <a:r>
              <a:rPr lang="en-US" sz="3200" b="1" i="0" dirty="0">
                <a:solidFill>
                  <a:srgbClr val="222222"/>
                </a:solidFill>
                <a:effectLst/>
              </a:rPr>
              <a:t>Part A - Comprehensive Analysis of India Housing Census Data 2011</a:t>
            </a:r>
            <a:endParaRPr lang="en-IN" sz="3200" dirty="0"/>
          </a:p>
        </p:txBody>
      </p:sp>
      <p:pic>
        <p:nvPicPr>
          <p:cNvPr id="5" name="Content Placeholder 4">
            <a:extLst>
              <a:ext uri="{FF2B5EF4-FFF2-40B4-BE49-F238E27FC236}">
                <a16:creationId xmlns:a16="http://schemas.microsoft.com/office/drawing/2014/main" id="{E6EFC32B-7546-401D-AEFC-7B5197DDBB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830" y="2314566"/>
            <a:ext cx="3559160" cy="3553574"/>
          </a:xfrm>
        </p:spPr>
      </p:pic>
      <p:pic>
        <p:nvPicPr>
          <p:cNvPr id="11" name="Picture 10">
            <a:extLst>
              <a:ext uri="{FF2B5EF4-FFF2-40B4-BE49-F238E27FC236}">
                <a16:creationId xmlns:a16="http://schemas.microsoft.com/office/drawing/2014/main" id="{DD438A58-5C9A-4450-A37A-778690824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686" y="2314566"/>
            <a:ext cx="7152602" cy="3091935"/>
          </a:xfrm>
          <a:prstGeom prst="rect">
            <a:avLst/>
          </a:prstGeom>
        </p:spPr>
      </p:pic>
      <p:sp>
        <p:nvSpPr>
          <p:cNvPr id="3" name="TextBox 2">
            <a:extLst>
              <a:ext uri="{FF2B5EF4-FFF2-40B4-BE49-F238E27FC236}">
                <a16:creationId xmlns:a16="http://schemas.microsoft.com/office/drawing/2014/main" id="{38EAD711-CD22-42D2-8931-FD9A46DC9807}"/>
              </a:ext>
            </a:extLst>
          </p:cNvPr>
          <p:cNvSpPr txBox="1"/>
          <p:nvPr/>
        </p:nvSpPr>
        <p:spPr>
          <a:xfrm>
            <a:off x="5477523" y="5505920"/>
            <a:ext cx="5486400" cy="369332"/>
          </a:xfrm>
          <a:prstGeom prst="rect">
            <a:avLst/>
          </a:prstGeom>
          <a:noFill/>
        </p:spPr>
        <p:txBody>
          <a:bodyPr wrap="square" rtlCol="0">
            <a:spAutoFit/>
          </a:bodyPr>
          <a:lstStyle/>
          <a:p>
            <a:r>
              <a:rPr lang="en-US" dirty="0"/>
              <a:t>The Availability of Internet in </a:t>
            </a:r>
            <a:r>
              <a:rPr lang="en-US" dirty="0" err="1"/>
              <a:t>HouseHolds</a:t>
            </a:r>
            <a:endParaRPr lang="en-IN" dirty="0"/>
          </a:p>
        </p:txBody>
      </p:sp>
      <p:sp>
        <p:nvSpPr>
          <p:cNvPr id="6" name="TextBox 5">
            <a:extLst>
              <a:ext uri="{FF2B5EF4-FFF2-40B4-BE49-F238E27FC236}">
                <a16:creationId xmlns:a16="http://schemas.microsoft.com/office/drawing/2014/main" id="{EA602C34-FC12-4102-B0B2-B1E7D479807D}"/>
              </a:ext>
            </a:extLst>
          </p:cNvPr>
          <p:cNvSpPr txBox="1"/>
          <p:nvPr/>
        </p:nvSpPr>
        <p:spPr>
          <a:xfrm>
            <a:off x="427609" y="6041480"/>
            <a:ext cx="3559160" cy="646331"/>
          </a:xfrm>
          <a:prstGeom prst="rect">
            <a:avLst/>
          </a:prstGeom>
          <a:noFill/>
        </p:spPr>
        <p:txBody>
          <a:bodyPr wrap="square" rtlCol="0">
            <a:spAutoFit/>
          </a:bodyPr>
          <a:lstStyle/>
          <a:p>
            <a:r>
              <a:rPr lang="en-US" dirty="0"/>
              <a:t>Rural versus Urban Population Visualization</a:t>
            </a:r>
            <a:endParaRPr lang="en-IN" dirty="0"/>
          </a:p>
        </p:txBody>
      </p:sp>
    </p:spTree>
    <p:extLst>
      <p:ext uri="{BB962C8B-B14F-4D97-AF65-F5344CB8AC3E}">
        <p14:creationId xmlns:p14="http://schemas.microsoft.com/office/powerpoint/2010/main" val="231613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FF40-0533-4BA6-BFB6-09E3CC2F65B4}"/>
              </a:ext>
            </a:extLst>
          </p:cNvPr>
          <p:cNvSpPr>
            <a:spLocks noGrp="1"/>
          </p:cNvSpPr>
          <p:nvPr>
            <p:ph type="title"/>
          </p:nvPr>
        </p:nvSpPr>
        <p:spPr>
          <a:xfrm>
            <a:off x="881022" y="471037"/>
            <a:ext cx="10571998" cy="1213452"/>
          </a:xfrm>
        </p:spPr>
        <p:txBody>
          <a:bodyPr/>
          <a:lstStyle/>
          <a:p>
            <a:r>
              <a:rPr lang="en-US" dirty="0"/>
              <a:t>Exploratory Data Analysis for Housing based on Owned V/s Rented</a:t>
            </a:r>
            <a:endParaRPr lang="en-IN" dirty="0"/>
          </a:p>
        </p:txBody>
      </p:sp>
      <p:pic>
        <p:nvPicPr>
          <p:cNvPr id="13" name="Content Placeholder 12">
            <a:extLst>
              <a:ext uri="{FF2B5EF4-FFF2-40B4-BE49-F238E27FC236}">
                <a16:creationId xmlns:a16="http://schemas.microsoft.com/office/drawing/2014/main" id="{79E45B9C-D0CE-4DD9-A46C-B15DE24DF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252" y="2752855"/>
            <a:ext cx="3195996" cy="3027382"/>
          </a:xfrm>
        </p:spPr>
      </p:pic>
      <p:pic>
        <p:nvPicPr>
          <p:cNvPr id="15" name="Picture 14">
            <a:extLst>
              <a:ext uri="{FF2B5EF4-FFF2-40B4-BE49-F238E27FC236}">
                <a16:creationId xmlns:a16="http://schemas.microsoft.com/office/drawing/2014/main" id="{1E45FF29-8DC9-48D3-AB52-253B93C7E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055" y="2752855"/>
            <a:ext cx="3328210" cy="3027382"/>
          </a:xfrm>
          <a:prstGeom prst="rect">
            <a:avLst/>
          </a:prstGeom>
        </p:spPr>
      </p:pic>
      <p:pic>
        <p:nvPicPr>
          <p:cNvPr id="17" name="Picture 16">
            <a:extLst>
              <a:ext uri="{FF2B5EF4-FFF2-40B4-BE49-F238E27FC236}">
                <a16:creationId xmlns:a16="http://schemas.microsoft.com/office/drawing/2014/main" id="{B75D7F4E-B8F5-4B37-A024-7A28E44B2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827" y="2752855"/>
            <a:ext cx="3414161" cy="3027382"/>
          </a:xfrm>
          <a:prstGeom prst="rect">
            <a:avLst/>
          </a:prstGeom>
        </p:spPr>
      </p:pic>
    </p:spTree>
    <p:extLst>
      <p:ext uri="{BB962C8B-B14F-4D97-AF65-F5344CB8AC3E}">
        <p14:creationId xmlns:p14="http://schemas.microsoft.com/office/powerpoint/2010/main" val="246436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E6F3-C55C-48D9-B6D5-D453E5CE7F5F}"/>
              </a:ext>
            </a:extLst>
          </p:cNvPr>
          <p:cNvSpPr>
            <a:spLocks noGrp="1"/>
          </p:cNvSpPr>
          <p:nvPr>
            <p:ph type="title"/>
          </p:nvPr>
        </p:nvSpPr>
        <p:spPr>
          <a:xfrm>
            <a:off x="810001" y="319595"/>
            <a:ext cx="10571998" cy="1429305"/>
          </a:xfrm>
        </p:spPr>
        <p:txBody>
          <a:bodyPr/>
          <a:lstStyle/>
          <a:p>
            <a:r>
              <a:rPr lang="en-US" dirty="0"/>
              <a:t>Size Comparison of families in the Indian Household</a:t>
            </a:r>
            <a:endParaRPr lang="en-IN" dirty="0"/>
          </a:p>
        </p:txBody>
      </p:sp>
      <p:pic>
        <p:nvPicPr>
          <p:cNvPr id="5" name="Content Placeholder 4">
            <a:extLst>
              <a:ext uri="{FF2B5EF4-FFF2-40B4-BE49-F238E27FC236}">
                <a16:creationId xmlns:a16="http://schemas.microsoft.com/office/drawing/2014/main" id="{1ECD668D-4F89-40A9-9581-9BF1469FCF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777085"/>
            <a:ext cx="3698089" cy="2680267"/>
          </a:xfrm>
        </p:spPr>
      </p:pic>
      <p:pic>
        <p:nvPicPr>
          <p:cNvPr id="7" name="Picture 6">
            <a:extLst>
              <a:ext uri="{FF2B5EF4-FFF2-40B4-BE49-F238E27FC236}">
                <a16:creationId xmlns:a16="http://schemas.microsoft.com/office/drawing/2014/main" id="{E452D8B5-4283-4C22-B52C-DA9982B3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846" y="2777085"/>
            <a:ext cx="5598508" cy="2680266"/>
          </a:xfrm>
          <a:prstGeom prst="rect">
            <a:avLst/>
          </a:prstGeom>
        </p:spPr>
      </p:pic>
    </p:spTree>
    <p:extLst>
      <p:ext uri="{BB962C8B-B14F-4D97-AF65-F5344CB8AC3E}">
        <p14:creationId xmlns:p14="http://schemas.microsoft.com/office/powerpoint/2010/main" val="104397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1CB8F7-1001-4B52-82B4-B57195A8608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3783" y="3861786"/>
            <a:ext cx="6078245" cy="2805343"/>
          </a:xfrm>
        </p:spPr>
      </p:pic>
      <p:pic>
        <p:nvPicPr>
          <p:cNvPr id="7" name="Picture 6">
            <a:extLst>
              <a:ext uri="{FF2B5EF4-FFF2-40B4-BE49-F238E27FC236}">
                <a16:creationId xmlns:a16="http://schemas.microsoft.com/office/drawing/2014/main" id="{0A688A91-CBAA-47D4-B50C-094C1BFCC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83" y="323380"/>
            <a:ext cx="6078245" cy="3433870"/>
          </a:xfrm>
          <a:prstGeom prst="rect">
            <a:avLst/>
          </a:prstGeom>
        </p:spPr>
      </p:pic>
      <p:pic>
        <p:nvPicPr>
          <p:cNvPr id="9" name="Picture 8">
            <a:extLst>
              <a:ext uri="{FF2B5EF4-FFF2-40B4-BE49-F238E27FC236}">
                <a16:creationId xmlns:a16="http://schemas.microsoft.com/office/drawing/2014/main" id="{444A2AAD-583D-4BDB-A25B-1BA57D5479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024" y="323381"/>
            <a:ext cx="4277124" cy="3433869"/>
          </a:xfrm>
          <a:prstGeom prst="rect">
            <a:avLst/>
          </a:prstGeom>
        </p:spPr>
      </p:pic>
      <p:sp>
        <p:nvSpPr>
          <p:cNvPr id="2" name="TextBox 1">
            <a:extLst>
              <a:ext uri="{FF2B5EF4-FFF2-40B4-BE49-F238E27FC236}">
                <a16:creationId xmlns:a16="http://schemas.microsoft.com/office/drawing/2014/main" id="{8D1B7F80-FBBA-4928-A841-8B4FBC9424F9}"/>
              </a:ext>
            </a:extLst>
          </p:cNvPr>
          <p:cNvSpPr txBox="1"/>
          <p:nvPr/>
        </p:nvSpPr>
        <p:spPr>
          <a:xfrm>
            <a:off x="7106025" y="3883254"/>
            <a:ext cx="4277124" cy="2862322"/>
          </a:xfrm>
          <a:prstGeom prst="rect">
            <a:avLst/>
          </a:prstGeom>
          <a:noFill/>
        </p:spPr>
        <p:txBody>
          <a:bodyPr wrap="square" rtlCol="0">
            <a:spAutoFit/>
          </a:bodyPr>
          <a:lstStyle/>
          <a:p>
            <a:r>
              <a:rPr lang="en-US" dirty="0"/>
              <a:t>1. The First Pie Chart represents the share of assets and their Availability.</a:t>
            </a:r>
          </a:p>
          <a:p>
            <a:endParaRPr lang="en-IN" dirty="0"/>
          </a:p>
          <a:p>
            <a:r>
              <a:rPr lang="en-IN" dirty="0"/>
              <a:t>2. The Second pie chart represents the share of households having a Kitchen and the ones that don’t.</a:t>
            </a:r>
          </a:p>
          <a:p>
            <a:endParaRPr lang="en-IN" dirty="0"/>
          </a:p>
          <a:p>
            <a:r>
              <a:rPr lang="en-IN" dirty="0"/>
              <a:t>3. Another important aspect i.e. Distance of source of water has been represented in plot 3</a:t>
            </a:r>
          </a:p>
        </p:txBody>
      </p:sp>
    </p:spTree>
    <p:extLst>
      <p:ext uri="{BB962C8B-B14F-4D97-AF65-F5344CB8AC3E}">
        <p14:creationId xmlns:p14="http://schemas.microsoft.com/office/powerpoint/2010/main" val="1693856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FFA0-A020-4414-ABB1-B43D5E62B583}"/>
              </a:ext>
            </a:extLst>
          </p:cNvPr>
          <p:cNvSpPr>
            <a:spLocks noGrp="1"/>
          </p:cNvSpPr>
          <p:nvPr>
            <p:ph type="title"/>
          </p:nvPr>
        </p:nvSpPr>
        <p:spPr/>
        <p:txBody>
          <a:bodyPr/>
          <a:lstStyle/>
          <a:p>
            <a:r>
              <a:rPr lang="en-US" dirty="0"/>
              <a:t>PART – B Modelling and EDA</a:t>
            </a:r>
            <a:endParaRPr lang="en-IN" dirty="0"/>
          </a:p>
        </p:txBody>
      </p:sp>
      <p:pic>
        <p:nvPicPr>
          <p:cNvPr id="5" name="Picture 4">
            <a:extLst>
              <a:ext uri="{FF2B5EF4-FFF2-40B4-BE49-F238E27FC236}">
                <a16:creationId xmlns:a16="http://schemas.microsoft.com/office/drawing/2014/main" id="{87700653-36D7-4A06-B0FA-09A8E0ADE8EC}"/>
              </a:ext>
            </a:extLst>
          </p:cNvPr>
          <p:cNvPicPr>
            <a:picLocks noChangeAspect="1"/>
          </p:cNvPicPr>
          <p:nvPr/>
        </p:nvPicPr>
        <p:blipFill>
          <a:blip r:embed="rId2"/>
          <a:stretch>
            <a:fillRect/>
          </a:stretch>
        </p:blipFill>
        <p:spPr>
          <a:xfrm>
            <a:off x="577048" y="2268244"/>
            <a:ext cx="7575612" cy="4261282"/>
          </a:xfrm>
          <a:prstGeom prst="rect">
            <a:avLst/>
          </a:prstGeom>
        </p:spPr>
      </p:pic>
      <p:sp>
        <p:nvSpPr>
          <p:cNvPr id="6" name="TextBox 5">
            <a:extLst>
              <a:ext uri="{FF2B5EF4-FFF2-40B4-BE49-F238E27FC236}">
                <a16:creationId xmlns:a16="http://schemas.microsoft.com/office/drawing/2014/main" id="{4E560014-8052-44AF-891E-F9AA64E4BA2E}"/>
              </a:ext>
            </a:extLst>
          </p:cNvPr>
          <p:cNvSpPr txBox="1"/>
          <p:nvPr/>
        </p:nvSpPr>
        <p:spPr>
          <a:xfrm>
            <a:off x="8478175" y="2361460"/>
            <a:ext cx="323147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Interactive plots for True vs Predicted price values and the Residual plots for a better model analysis.</a:t>
            </a:r>
          </a:p>
          <a:p>
            <a:endParaRPr lang="en-US" dirty="0"/>
          </a:p>
          <a:p>
            <a:pPr marL="285750" indent="-285750">
              <a:buFont typeface="Arial" panose="020B0604020202020204" pitchFamily="34" charset="0"/>
              <a:buChar char="•"/>
            </a:pPr>
            <a:r>
              <a:rPr lang="en-US" dirty="0"/>
              <a:t>These plots have been created for all four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plots are zoomable and have hovering features.</a:t>
            </a:r>
            <a:endParaRPr lang="en-IN" dirty="0"/>
          </a:p>
        </p:txBody>
      </p:sp>
    </p:spTree>
    <p:extLst>
      <p:ext uri="{BB962C8B-B14F-4D97-AF65-F5344CB8AC3E}">
        <p14:creationId xmlns:p14="http://schemas.microsoft.com/office/powerpoint/2010/main" val="1086100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BC75D0-A7FE-4044-8477-DA7E3C88520B}"/>
              </a:ext>
            </a:extLst>
          </p:cNvPr>
          <p:cNvPicPr>
            <a:picLocks noChangeAspect="1"/>
          </p:cNvPicPr>
          <p:nvPr/>
        </p:nvPicPr>
        <p:blipFill rotWithShape="1">
          <a:blip r:embed="rId2"/>
          <a:srcRect l="-980" t="4736" r="980" b="2518"/>
          <a:stretch/>
        </p:blipFill>
        <p:spPr>
          <a:xfrm>
            <a:off x="1118556" y="1278385"/>
            <a:ext cx="9954887" cy="5193437"/>
          </a:xfrm>
          <a:prstGeom prst="rect">
            <a:avLst/>
          </a:prstGeom>
        </p:spPr>
      </p:pic>
      <p:sp>
        <p:nvSpPr>
          <p:cNvPr id="4" name="TextBox 3">
            <a:extLst>
              <a:ext uri="{FF2B5EF4-FFF2-40B4-BE49-F238E27FC236}">
                <a16:creationId xmlns:a16="http://schemas.microsoft.com/office/drawing/2014/main" id="{9E6C2EA5-AC84-43D1-964F-DF9DC545A336}"/>
              </a:ext>
            </a:extLst>
          </p:cNvPr>
          <p:cNvSpPr txBox="1"/>
          <p:nvPr/>
        </p:nvSpPr>
        <p:spPr>
          <a:xfrm>
            <a:off x="1180730" y="355107"/>
            <a:ext cx="9854214" cy="369332"/>
          </a:xfrm>
          <a:prstGeom prst="rect">
            <a:avLst/>
          </a:prstGeom>
          <a:noFill/>
        </p:spPr>
        <p:txBody>
          <a:bodyPr wrap="square" rtlCol="0">
            <a:spAutoFit/>
          </a:bodyPr>
          <a:lstStyle/>
          <a:p>
            <a:r>
              <a:rPr lang="en-US" dirty="0"/>
              <a:t>Outliers in the Housing Dataset for part B (represented using Boxplots)</a:t>
            </a:r>
            <a:endParaRPr lang="en-IN" dirty="0"/>
          </a:p>
        </p:txBody>
      </p:sp>
    </p:spTree>
    <p:extLst>
      <p:ext uri="{BB962C8B-B14F-4D97-AF65-F5344CB8AC3E}">
        <p14:creationId xmlns:p14="http://schemas.microsoft.com/office/powerpoint/2010/main" val="1684104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0608D-CF89-4CE4-A208-92273605BC2F}"/>
              </a:ext>
            </a:extLst>
          </p:cNvPr>
          <p:cNvPicPr>
            <a:picLocks noChangeAspect="1"/>
          </p:cNvPicPr>
          <p:nvPr/>
        </p:nvPicPr>
        <p:blipFill rotWithShape="1">
          <a:blip r:embed="rId2"/>
          <a:srcRect l="30" t="589" r="-30" b="3651"/>
          <a:stretch/>
        </p:blipFill>
        <p:spPr>
          <a:xfrm>
            <a:off x="932155" y="994298"/>
            <a:ext cx="9971228" cy="5370991"/>
          </a:xfrm>
          <a:prstGeom prst="rect">
            <a:avLst/>
          </a:prstGeom>
        </p:spPr>
      </p:pic>
      <p:sp>
        <p:nvSpPr>
          <p:cNvPr id="4" name="TextBox 3">
            <a:extLst>
              <a:ext uri="{FF2B5EF4-FFF2-40B4-BE49-F238E27FC236}">
                <a16:creationId xmlns:a16="http://schemas.microsoft.com/office/drawing/2014/main" id="{5768FDE3-CE2E-4BB9-9337-21272017CAEC}"/>
              </a:ext>
            </a:extLst>
          </p:cNvPr>
          <p:cNvSpPr txBox="1"/>
          <p:nvPr/>
        </p:nvSpPr>
        <p:spPr>
          <a:xfrm>
            <a:off x="1180730" y="355107"/>
            <a:ext cx="9854214" cy="369332"/>
          </a:xfrm>
          <a:prstGeom prst="rect">
            <a:avLst/>
          </a:prstGeom>
          <a:noFill/>
        </p:spPr>
        <p:txBody>
          <a:bodyPr wrap="square" rtlCol="0">
            <a:spAutoFit/>
          </a:bodyPr>
          <a:lstStyle/>
          <a:p>
            <a:r>
              <a:rPr lang="en-US" dirty="0"/>
              <a:t>The Housing Dataset for part B (represented using Boxplots after the outlier removal)</a:t>
            </a:r>
            <a:endParaRPr lang="en-IN" dirty="0"/>
          </a:p>
        </p:txBody>
      </p:sp>
    </p:spTree>
    <p:extLst>
      <p:ext uri="{BB962C8B-B14F-4D97-AF65-F5344CB8AC3E}">
        <p14:creationId xmlns:p14="http://schemas.microsoft.com/office/powerpoint/2010/main" val="3707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40B10-194B-4AF3-8AD3-F8DE5759C9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36565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253</TotalTime>
  <Words>374</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2</vt:lpstr>
      <vt:lpstr>Quotable</vt:lpstr>
      <vt:lpstr>Deep Dive of Housing in India (Exploratory Data Analysis and Modelling)</vt:lpstr>
      <vt:lpstr>Part A - Comprehensive Analysis of India Housing Census Data 2011</vt:lpstr>
      <vt:lpstr>Exploratory Data Analysis for Housing based on Owned V/s Rented</vt:lpstr>
      <vt:lpstr>Size Comparison of families in the Indian Household</vt:lpstr>
      <vt:lpstr>PowerPoint Presentation</vt:lpstr>
      <vt:lpstr>PART – B Modelling and EDA</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Cointab Cointab</dc:creator>
  <cp:lastModifiedBy>hp</cp:lastModifiedBy>
  <cp:revision>10</cp:revision>
  <dcterms:created xsi:type="dcterms:W3CDTF">2022-04-20T12:36:38Z</dcterms:created>
  <dcterms:modified xsi:type="dcterms:W3CDTF">2022-04-20T17:07:17Z</dcterms:modified>
</cp:coreProperties>
</file>